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1017" r:id="rId3"/>
    <p:sldId id="1027" r:id="rId4"/>
    <p:sldId id="1028" r:id="rId5"/>
    <p:sldId id="1018" r:id="rId6"/>
    <p:sldId id="1020" r:id="rId7"/>
    <p:sldId id="1036" r:id="rId8"/>
    <p:sldId id="1034" r:id="rId9"/>
    <p:sldId id="1030" r:id="rId10"/>
    <p:sldId id="1037" r:id="rId11"/>
    <p:sldId id="1031" r:id="rId12"/>
    <p:sldId id="1033"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smtClean="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a:solidFill>
                  <a:srgbClr val="70AD47">
                    <a:lumMod val="75000"/>
                  </a:srgbClr>
                </a:solidFill>
                <a:ea typeface="楷体" panose="02010609060101010101" pitchFamily="49" charset="-122"/>
                <a:cs typeface="Times New Roman" panose="02020603050405020304" pitchFamily="18" charset="0"/>
              </a:rPr>
              <a:t>2</a:t>
            </a:r>
          </a:p>
          <a:p>
            <a:pPr algn="ctr" eaLnBrk="1" fontAlgn="auto">
              <a:lnSpc>
                <a:spcPct val="150000"/>
              </a:lnSpc>
              <a:spcBef>
                <a:spcPts val="0"/>
              </a:spcBef>
              <a:spcAft>
                <a:spcPts val="0"/>
              </a:spcAft>
            </a:pPr>
            <a:r>
              <a:rPr lang="zh-CN" altLang="en-US" sz="4000" dirty="0">
                <a:solidFill>
                  <a:prstClr val="black"/>
                </a:solidFill>
                <a:cs typeface="Times New Roman" panose="02020603050405020304" pitchFamily="18" charset="0"/>
              </a:rPr>
              <a:t>听力专项提优</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1D5E21-0D0E-095B-773B-C090B1BFE6F8}"/>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352EE574-E540-D8F2-7315-334603B9E483}"/>
              </a:ext>
            </a:extLst>
          </p:cNvPr>
          <p:cNvSpPr>
            <a:spLocks noGrp="1"/>
          </p:cNvSpPr>
          <p:nvPr>
            <p:ph idx="1"/>
          </p:nvPr>
        </p:nvSpPr>
        <p:spPr>
          <a:xfrm>
            <a:off x="360854" y="1772816"/>
            <a:ext cx="11485848" cy="3246530"/>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根据你所听到的短文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Lisa is from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China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Canada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US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636D535E-5D78-32E3-13A6-CDD4B9E9D7F0}"/>
              </a:ext>
            </a:extLst>
          </p:cNvPr>
          <p:cNvSpPr txBox="1"/>
          <p:nvPr/>
        </p:nvSpPr>
        <p:spPr>
          <a:xfrm>
            <a:off x="973846" y="2532080"/>
            <a:ext cx="384375"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Tree>
    <p:extLst>
      <p:ext uri="{BB962C8B-B14F-4D97-AF65-F5344CB8AC3E}">
        <p14:creationId xmlns:p14="http://schemas.microsoft.com/office/powerpoint/2010/main" val="306489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910515C-C166-1BB6-BBF0-A5155E67C285}"/>
              </a:ext>
            </a:extLst>
          </p:cNvPr>
          <p:cNvSpPr>
            <a:spLocks noGrp="1"/>
          </p:cNvSpPr>
          <p:nvPr>
            <p:ph idx="1"/>
          </p:nvPr>
        </p:nvSpPr>
        <p:spPr>
          <a:xfrm>
            <a:off x="360854" y="836712"/>
            <a:ext cx="11485848" cy="260019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Great Wall is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long and short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long and old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short but strong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0AFD223E-CAAC-F784-C8E5-D53CA4E88925}"/>
              </a:ext>
            </a:extLst>
          </p:cNvPr>
          <p:cNvSpPr txBox="1"/>
          <p:nvPr/>
        </p:nvSpPr>
        <p:spPr>
          <a:xfrm>
            <a:off x="973846" y="955116"/>
            <a:ext cx="384375"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
        <p:nvSpPr>
          <p:cNvPr id="4" name="内容占位符 1">
            <a:extLst>
              <a:ext uri="{FF2B5EF4-FFF2-40B4-BE49-F238E27FC236}">
                <a16:creationId xmlns:a16="http://schemas.microsoft.com/office/drawing/2014/main" id="{D8B06E14-E57B-3D1F-D395-563959FEDCE5}"/>
              </a:ext>
            </a:extLst>
          </p:cNvPr>
          <p:cNvSpPr txBox="1">
            <a:spLocks/>
          </p:cNvSpPr>
          <p:nvPr/>
        </p:nvSpPr>
        <p:spPr bwMode="auto">
          <a:xfrm>
            <a:off x="360854" y="3394496"/>
            <a:ext cx="11485848" cy="260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Huangshan Mountain is in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Anhui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Zhejiang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Guilin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6CAD6280-6EA3-6617-A565-90E0AEA7F1D3}"/>
              </a:ext>
            </a:extLst>
          </p:cNvPr>
          <p:cNvSpPr txBox="1"/>
          <p:nvPr/>
        </p:nvSpPr>
        <p:spPr>
          <a:xfrm>
            <a:off x="965054" y="3514480"/>
            <a:ext cx="521640"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Tree>
    <p:extLst>
      <p:ext uri="{BB962C8B-B14F-4D97-AF65-F5344CB8AC3E}">
        <p14:creationId xmlns:p14="http://schemas.microsoft.com/office/powerpoint/2010/main" val="405953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BCCC821-49F5-A745-71B5-58158560911C}"/>
              </a:ext>
            </a:extLst>
          </p:cNvPr>
          <p:cNvSpPr>
            <a:spLocks noGrp="1"/>
          </p:cNvSpPr>
          <p:nvPr>
            <p:ph idx="1"/>
          </p:nvPr>
        </p:nvSpPr>
        <p:spPr>
          <a:xfrm>
            <a:off x="360854" y="764704"/>
            <a:ext cx="11485848" cy="260019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Guilin is in the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east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north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south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CE0172C4-DAD1-CF92-EF86-27648DE5FE78}"/>
              </a:ext>
            </a:extLst>
          </p:cNvPr>
          <p:cNvSpPr txBox="1"/>
          <p:nvPr/>
        </p:nvSpPr>
        <p:spPr>
          <a:xfrm>
            <a:off x="938678" y="893480"/>
            <a:ext cx="528391"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
        <p:nvSpPr>
          <p:cNvPr id="5" name="内容占位符 1">
            <a:extLst>
              <a:ext uri="{FF2B5EF4-FFF2-40B4-BE49-F238E27FC236}">
                <a16:creationId xmlns:a16="http://schemas.microsoft.com/office/drawing/2014/main" id="{D8C49AE2-3151-1E26-3E29-B84F935088A2}"/>
              </a:ext>
            </a:extLst>
          </p:cNvPr>
          <p:cNvSpPr txBox="1">
            <a:spLocks/>
          </p:cNvSpPr>
          <p:nvPr/>
        </p:nvSpPr>
        <p:spPr bwMode="auto">
          <a:xfrm>
            <a:off x="360854" y="3284984"/>
            <a:ext cx="11485848" cy="260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Lisa wants to take a boat ride along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Li River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Changjiang River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Yellow River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6821ED72-EEFF-4105-6023-3CE38514C204}"/>
              </a:ext>
            </a:extLst>
          </p:cNvPr>
          <p:cNvSpPr txBox="1"/>
          <p:nvPr/>
        </p:nvSpPr>
        <p:spPr>
          <a:xfrm>
            <a:off x="965054" y="3404968"/>
            <a:ext cx="521640"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Tree>
    <p:extLst>
      <p:ext uri="{BB962C8B-B14F-4D97-AF65-F5344CB8AC3E}">
        <p14:creationId xmlns:p14="http://schemas.microsoft.com/office/powerpoint/2010/main" val="370618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F7A926-9652-AC96-91AA-266497F96A7F}"/>
              </a:ext>
            </a:extLst>
          </p:cNvPr>
          <p:cNvSpPr>
            <a:spLocks noGrp="1" noChangeArrowheads="1"/>
          </p:cNvSpPr>
          <p:nvPr>
            <p:ph idx="1"/>
          </p:nvPr>
        </p:nvSpPr>
        <p:spPr bwMode="auto">
          <a:xfrm>
            <a:off x="360854" y="764704"/>
            <a:ext cx="1148584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4230688" algn="l"/>
                <a:tab pos="8191500" algn="l"/>
              </a:tabLst>
              <a:defRPr>
                <a:solidFill>
                  <a:schemeClr val="tx1"/>
                </a:solidFill>
                <a:latin typeface="Arial" panose="020B0604020202020204" pitchFamily="34" charset="0"/>
              </a:defRPr>
            </a:lvl1pPr>
            <a:lvl2pPr>
              <a:tabLst>
                <a:tab pos="4230688" algn="l"/>
                <a:tab pos="8191500" algn="l"/>
              </a:tabLst>
              <a:defRPr>
                <a:solidFill>
                  <a:schemeClr val="tx1"/>
                </a:solidFill>
                <a:latin typeface="Arial" panose="020B0604020202020204" pitchFamily="34" charset="0"/>
              </a:defRPr>
            </a:lvl2pPr>
            <a:lvl3pPr>
              <a:tabLst>
                <a:tab pos="4230688" algn="l"/>
                <a:tab pos="8191500" algn="l"/>
              </a:tabLst>
              <a:defRPr>
                <a:solidFill>
                  <a:schemeClr val="tx1"/>
                </a:solidFill>
                <a:latin typeface="Arial" panose="020B0604020202020204" pitchFamily="34" charset="0"/>
              </a:defRPr>
            </a:lvl3pPr>
            <a:lvl4pPr>
              <a:tabLst>
                <a:tab pos="4230688" algn="l"/>
                <a:tab pos="8191500" algn="l"/>
              </a:tabLst>
              <a:defRPr>
                <a:solidFill>
                  <a:schemeClr val="tx1"/>
                </a:solidFill>
                <a:latin typeface="Arial" panose="020B0604020202020204" pitchFamily="34" charset="0"/>
              </a:defRPr>
            </a:lvl4pPr>
            <a:lvl5pPr>
              <a:tabLst>
                <a:tab pos="4230688" algn="l"/>
                <a:tab pos="8191500" algn="l"/>
              </a:tabLst>
              <a:defRPr>
                <a:solidFill>
                  <a:schemeClr val="tx1"/>
                </a:solidFill>
                <a:latin typeface="Arial" panose="020B0604020202020204" pitchFamily="34" charset="0"/>
              </a:defRPr>
            </a:lvl5pPr>
            <a:lvl6pPr eaLnBrk="0" fontAlgn="base" hangingPunct="0">
              <a:spcBef>
                <a:spcPct val="0"/>
              </a:spcBef>
              <a:spcAft>
                <a:spcPct val="0"/>
              </a:spcAft>
              <a:tabLst>
                <a:tab pos="4230688" algn="l"/>
                <a:tab pos="8191500" algn="l"/>
              </a:tabLst>
              <a:defRPr>
                <a:solidFill>
                  <a:schemeClr val="tx1"/>
                </a:solidFill>
                <a:latin typeface="Arial" panose="020B0604020202020204" pitchFamily="34" charset="0"/>
              </a:defRPr>
            </a:lvl6pPr>
            <a:lvl7pPr eaLnBrk="0" fontAlgn="base" hangingPunct="0">
              <a:spcBef>
                <a:spcPct val="0"/>
              </a:spcBef>
              <a:spcAft>
                <a:spcPct val="0"/>
              </a:spcAft>
              <a:tabLst>
                <a:tab pos="4230688" algn="l"/>
                <a:tab pos="8191500" algn="l"/>
              </a:tabLst>
              <a:defRPr>
                <a:solidFill>
                  <a:schemeClr val="tx1"/>
                </a:solidFill>
                <a:latin typeface="Arial" panose="020B0604020202020204" pitchFamily="34" charset="0"/>
              </a:defRPr>
            </a:lvl7pPr>
            <a:lvl8pPr eaLnBrk="0" fontAlgn="base" hangingPunct="0">
              <a:spcBef>
                <a:spcPct val="0"/>
              </a:spcBef>
              <a:spcAft>
                <a:spcPct val="0"/>
              </a:spcAft>
              <a:tabLst>
                <a:tab pos="4230688" algn="l"/>
                <a:tab pos="8191500" algn="l"/>
              </a:tabLst>
              <a:defRPr>
                <a:solidFill>
                  <a:schemeClr val="tx1"/>
                </a:solidFill>
                <a:latin typeface="Arial" panose="020B0604020202020204" pitchFamily="34" charset="0"/>
              </a:defRPr>
            </a:lvl8pPr>
            <a:lvl9pPr eaLnBrk="0" fontAlgn="base" hangingPunct="0">
              <a:spcBef>
                <a:spcPct val="0"/>
              </a:spcBef>
              <a:spcAft>
                <a:spcPct val="0"/>
              </a:spcAft>
              <a:tabLst>
                <a:tab pos="4230688" algn="l"/>
                <a:tab pos="81915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230688" algn="l"/>
                <a:tab pos="8191500" algn="l"/>
              </a:tabLst>
            </a:pPr>
            <a:r>
              <a:rPr kumimoji="0" lang="zh-CN" altLang="zh-CN" sz="2800" b="0" i="0" u="none" strike="noStrike" cap="none" normalizeH="0" baseline="0">
                <a:ln>
                  <a:noFill/>
                </a:ln>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一、</a:t>
            </a:r>
            <a:r>
              <a:rPr kumimoji="0" lang="zh-CN" altLang="zh-CN" sz="2800" b="0" i="0" u="none" strike="noStrike" cap="none" normalizeH="0" baseline="0">
                <a:ln>
                  <a:noFill/>
                </a:ln>
                <a:solidFill>
                  <a:srgbClr val="000000"/>
                </a:solidFill>
                <a:effectLst/>
                <a:ea typeface="黑体" panose="02010609060101010101" pitchFamily="49" charset="-122"/>
                <a:cs typeface="Times New Roman" panose="02020603050405020304" pitchFamily="18" charset="0"/>
              </a:rPr>
              <a:t> </a:t>
            </a:r>
            <a:r>
              <a:rPr kumimoji="0" lang="zh-CN" altLang="zh-CN" sz="2800" b="0" i="0" u="none" strike="noStrike" cap="none" normalizeH="0" baseline="0">
                <a:ln>
                  <a:noFill/>
                </a:ln>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听录音</a:t>
            </a:r>
            <a:r>
              <a:rPr kumimoji="0" lang="zh-CN" altLang="zh-CN" sz="28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800" b="0" i="0" u="none" strike="noStrike" cap="none" normalizeH="0" baseline="0">
                <a:ln>
                  <a:noFill/>
                </a:ln>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根据所听内容</a:t>
            </a:r>
            <a:r>
              <a:rPr kumimoji="0" lang="zh-CN" altLang="zh-CN" sz="28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2800" b="0" i="0" u="none" strike="noStrike" cap="none" normalizeH="0" baseline="0">
                <a:ln>
                  <a:noFill/>
                </a:ln>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用</a:t>
            </a:r>
            <a:r>
              <a:rPr kumimoji="0" lang="en-US" altLang="zh-CN" sz="2800" b="0" i="0" u="none" strike="noStrike" cap="none" normalizeH="0" baseline="0">
                <a:ln>
                  <a:noFill/>
                </a:ln>
                <a:solidFill>
                  <a:srgbClr val="000000"/>
                </a:solidFill>
                <a:effectLst/>
                <a:ea typeface="宋体" panose="02010600030101010101" pitchFamily="2" charset="-122"/>
                <a:cs typeface="Times New Roman" panose="02020603050405020304" pitchFamily="18" charset="0"/>
              </a:rPr>
              <a:t>1</a:t>
            </a:r>
            <a:r>
              <a:rPr kumimoji="0" lang="zh-CN" altLang="en-US" sz="2800" b="0" i="0" u="none" strike="noStrike" cap="none" normalizeH="0" baseline="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2800" b="0" i="0" u="none" strike="noStrike" cap="none" normalizeH="0" baseline="0">
                <a:ln>
                  <a:noFill/>
                </a:ln>
                <a:solidFill>
                  <a:srgbClr val="000000"/>
                </a:solidFill>
                <a:effectLst/>
                <a:ea typeface="宋体" panose="02010600030101010101" pitchFamily="2" charset="-122"/>
                <a:cs typeface="Times New Roman" panose="02020603050405020304" pitchFamily="18" charset="0"/>
              </a:rPr>
              <a:t>5</a:t>
            </a:r>
            <a:r>
              <a:rPr kumimoji="0" lang="zh-CN" altLang="en-US" sz="2800" b="0" i="0" u="none" strike="noStrike" cap="none" normalizeH="0" baseline="0">
                <a:ln>
                  <a:noFill/>
                </a:ln>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给下列图片排序。</a:t>
            </a:r>
            <a:endParaRPr kumimoji="0" lang="zh-CN" altLang="en-US" sz="1800" b="0" i="0" u="none" strike="noStrike" cap="none" normalizeH="0" baseline="0">
              <a:ln>
                <a:noFill/>
              </a:ln>
              <a:solidFill>
                <a:schemeClr val="tx1"/>
              </a:solidFill>
              <a:effectLst/>
              <a:latin typeface="Arial" panose="020B0604020202020204" pitchFamily="34" charset="0"/>
            </a:endParaRPr>
          </a:p>
        </p:txBody>
      </p:sp>
      <p:pic>
        <p:nvPicPr>
          <p:cNvPr id="3" name="ef203.jpg" descr="id:2147492308;FounderCES">
            <a:extLst>
              <a:ext uri="{FF2B5EF4-FFF2-40B4-BE49-F238E27FC236}">
                <a16:creationId xmlns:a16="http://schemas.microsoft.com/office/drawing/2014/main" id="{7864CFFA-F87D-F01F-CBCC-07DCFC425AA4}"/>
              </a:ext>
            </a:extLst>
          </p:cNvPr>
          <p:cNvPicPr>
            <a:picLocks noChangeAspect="1"/>
          </p:cNvPicPr>
          <p:nvPr/>
        </p:nvPicPr>
        <p:blipFill>
          <a:blip r:embed="rId2"/>
          <a:stretch>
            <a:fillRect/>
          </a:stretch>
        </p:blipFill>
        <p:spPr>
          <a:xfrm>
            <a:off x="406574" y="4646015"/>
            <a:ext cx="11440128" cy="1812274"/>
          </a:xfrm>
          <a:prstGeom prst="rect">
            <a:avLst/>
          </a:prstGeom>
        </p:spPr>
      </p:pic>
      <p:sp>
        <p:nvSpPr>
          <p:cNvPr id="5" name="文本框 4">
            <a:extLst>
              <a:ext uri="{FF2B5EF4-FFF2-40B4-BE49-F238E27FC236}">
                <a16:creationId xmlns:a16="http://schemas.microsoft.com/office/drawing/2014/main" id="{3A0A38B7-35DB-615E-4609-B569963522F8}"/>
              </a:ext>
            </a:extLst>
          </p:cNvPr>
          <p:cNvSpPr txBox="1"/>
          <p:nvPr/>
        </p:nvSpPr>
        <p:spPr>
          <a:xfrm>
            <a:off x="360854" y="1364990"/>
            <a:ext cx="6093068" cy="3323987"/>
          </a:xfrm>
          <a:prstGeom prst="rect">
            <a:avLst/>
          </a:prstGeom>
          <a:noFill/>
        </p:spPr>
        <p:txBody>
          <a:bodyPr wrap="square">
            <a:spAutoFit/>
          </a:bodyPr>
          <a:lstStyle/>
          <a:p>
            <a:pPr algn="just" hangingPunct="0">
              <a:lnSpc>
                <a:spcPct val="150000"/>
              </a:lnSpc>
              <a:buNone/>
            </a:pP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b="1" smtClean="0">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 The </a:t>
            </a: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park looks very beautiful.</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b="1" smtClean="0">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 The </a:t>
            </a: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Great Wall is long and strong.</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b="1" smtClean="0">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 This </a:t>
            </a: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is Huangshan Mountain.</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pP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b="1" smtClean="0">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 There </a:t>
            </a: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is Chinese dancing.</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pP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altLang="zh-CN" sz="2800" b="1" smtClean="0">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 The </a:t>
            </a: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noodle shop is over there.</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26672E91-FE66-66B2-94EA-2292FD94C166}"/>
              </a:ext>
            </a:extLst>
          </p:cNvPr>
          <p:cNvSpPr txBox="1"/>
          <p:nvPr/>
        </p:nvSpPr>
        <p:spPr>
          <a:xfrm>
            <a:off x="919422" y="6042885"/>
            <a:ext cx="51674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2</a:t>
            </a:r>
            <a:endParaRPr lang="zh-CN" altLang="en-US"/>
          </a:p>
        </p:txBody>
      </p:sp>
      <p:sp>
        <p:nvSpPr>
          <p:cNvPr id="9" name="文本框 8">
            <a:extLst>
              <a:ext uri="{FF2B5EF4-FFF2-40B4-BE49-F238E27FC236}">
                <a16:creationId xmlns:a16="http://schemas.microsoft.com/office/drawing/2014/main" id="{CBE186B0-00EE-A36C-8980-4BBC1A619F07}"/>
              </a:ext>
            </a:extLst>
          </p:cNvPr>
          <p:cNvSpPr txBox="1"/>
          <p:nvPr/>
        </p:nvSpPr>
        <p:spPr>
          <a:xfrm>
            <a:off x="3047879" y="6051677"/>
            <a:ext cx="51674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3</a:t>
            </a:r>
            <a:endParaRPr lang="zh-CN" altLang="en-US"/>
          </a:p>
        </p:txBody>
      </p:sp>
      <p:sp>
        <p:nvSpPr>
          <p:cNvPr id="11" name="文本框 10">
            <a:extLst>
              <a:ext uri="{FF2B5EF4-FFF2-40B4-BE49-F238E27FC236}">
                <a16:creationId xmlns:a16="http://schemas.microsoft.com/office/drawing/2014/main" id="{F8B0419F-30BC-0013-44A0-36468A995E0D}"/>
              </a:ext>
            </a:extLst>
          </p:cNvPr>
          <p:cNvSpPr txBox="1"/>
          <p:nvPr/>
        </p:nvSpPr>
        <p:spPr>
          <a:xfrm>
            <a:off x="5290428" y="6036880"/>
            <a:ext cx="51674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4</a:t>
            </a:r>
            <a:endParaRPr lang="zh-CN" altLang="en-US"/>
          </a:p>
        </p:txBody>
      </p:sp>
      <p:sp>
        <p:nvSpPr>
          <p:cNvPr id="13" name="文本框 12">
            <a:extLst>
              <a:ext uri="{FF2B5EF4-FFF2-40B4-BE49-F238E27FC236}">
                <a16:creationId xmlns:a16="http://schemas.microsoft.com/office/drawing/2014/main" id="{9FD39C02-02C5-EEC1-7A8E-448CC68804A3}"/>
              </a:ext>
            </a:extLst>
          </p:cNvPr>
          <p:cNvSpPr txBox="1"/>
          <p:nvPr/>
        </p:nvSpPr>
        <p:spPr>
          <a:xfrm>
            <a:off x="7884942" y="6036880"/>
            <a:ext cx="384375"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1</a:t>
            </a:r>
            <a:endParaRPr lang="zh-CN" altLang="en-US"/>
          </a:p>
        </p:txBody>
      </p:sp>
      <p:sp>
        <p:nvSpPr>
          <p:cNvPr id="15" name="文本框 14">
            <a:extLst>
              <a:ext uri="{FF2B5EF4-FFF2-40B4-BE49-F238E27FC236}">
                <a16:creationId xmlns:a16="http://schemas.microsoft.com/office/drawing/2014/main" id="{01F59236-DF39-BB10-9ECF-6C3060812020}"/>
              </a:ext>
            </a:extLst>
          </p:cNvPr>
          <p:cNvSpPr txBox="1"/>
          <p:nvPr/>
        </p:nvSpPr>
        <p:spPr>
          <a:xfrm>
            <a:off x="10663793" y="6042885"/>
            <a:ext cx="528391"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5</a:t>
            </a:r>
            <a:endParaRPr lang="zh-CN" altLang="en-US"/>
          </a:p>
        </p:txBody>
      </p:sp>
    </p:spTree>
    <p:extLst>
      <p:ext uri="{BB962C8B-B14F-4D97-AF65-F5344CB8AC3E}">
        <p14:creationId xmlns:p14="http://schemas.microsoft.com/office/powerpoint/2010/main" val="1742500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A801CA47-3E72-78A3-1E20-D428FD0DCC0C}"/>
              </a:ext>
            </a:extLst>
          </p:cNvPr>
          <p:cNvSpPr>
            <a:spLocks noGrp="1"/>
          </p:cNvSpPr>
          <p:nvPr>
            <p:ph idx="1"/>
          </p:nvPr>
        </p:nvSpPr>
        <p:spPr>
          <a:xfrm>
            <a:off x="360854" y="1569245"/>
            <a:ext cx="11485848" cy="259583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根据你所听到的问句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选择相应的答语。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long and new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It’s long and old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It’s big and new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76EA2264-EA06-3290-7C3E-2C7C83DD47EE}"/>
              </a:ext>
            </a:extLst>
          </p:cNvPr>
          <p:cNvSpPr txBox="1"/>
          <p:nvPr/>
        </p:nvSpPr>
        <p:spPr>
          <a:xfrm>
            <a:off x="594550" y="4129916"/>
            <a:ext cx="7128792" cy="523220"/>
          </a:xfrm>
          <a:prstGeom prst="rect">
            <a:avLst/>
          </a:prstGeom>
          <a:noFill/>
        </p:spPr>
        <p:txBody>
          <a:bodyPr wrap="square">
            <a:spAutoFit/>
          </a:bodyPr>
          <a:lstStyle/>
          <a:p>
            <a:r>
              <a:rPr lang="en-US" altLang="zh-CN" sz="2800" b="1">
                <a:solidFill>
                  <a:srgbClr val="ED028C"/>
                </a:solidFill>
                <a:effectLst/>
                <a:latin typeface="Times New Roman" panose="02020603050405020304" pitchFamily="18" charset="0"/>
                <a:ea typeface="宋体" panose="02010600030101010101" pitchFamily="2" charset="-122"/>
              </a:rPr>
              <a:t>Can you tell me more about the Great Wall?</a:t>
            </a:r>
            <a:endParaRPr lang="zh-CN" altLang="en-US"/>
          </a:p>
        </p:txBody>
      </p:sp>
      <p:sp>
        <p:nvSpPr>
          <p:cNvPr id="6" name="文本框 5">
            <a:extLst>
              <a:ext uri="{FF2B5EF4-FFF2-40B4-BE49-F238E27FC236}">
                <a16:creationId xmlns:a16="http://schemas.microsoft.com/office/drawing/2014/main" id="{9E8C95D6-C96D-30C0-D49C-78BD8AE55BA3}"/>
              </a:ext>
            </a:extLst>
          </p:cNvPr>
          <p:cNvSpPr txBox="1"/>
          <p:nvPr/>
        </p:nvSpPr>
        <p:spPr>
          <a:xfrm>
            <a:off x="989758" y="2326361"/>
            <a:ext cx="42492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Tree>
    <p:extLst>
      <p:ext uri="{BB962C8B-B14F-4D97-AF65-F5344CB8AC3E}">
        <p14:creationId xmlns:p14="http://schemas.microsoft.com/office/powerpoint/2010/main" val="2189825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740A7-D8A5-8164-6C9E-EF4146CDD67D}"/>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E5B04563-722B-62B0-697C-5387C79017FC}"/>
              </a:ext>
            </a:extLst>
          </p:cNvPr>
          <p:cNvSpPr>
            <a:spLocks noGrp="1"/>
          </p:cNvSpPr>
          <p:nvPr>
            <p:ph idx="1"/>
          </p:nvPr>
        </p:nvSpPr>
        <p:spPr>
          <a:xfrm>
            <a:off x="360854" y="882842"/>
            <a:ext cx="11485848" cy="194950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very big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It’s very beautiful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 has got about twenty million 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EF1AE099-D521-CB31-A5D2-16093A0A71C8}"/>
              </a:ext>
            </a:extLst>
          </p:cNvPr>
          <p:cNvSpPr txBox="1"/>
          <p:nvPr/>
        </p:nvSpPr>
        <p:spPr>
          <a:xfrm>
            <a:off x="622598" y="2792562"/>
            <a:ext cx="6093068" cy="661207"/>
          </a:xfrm>
          <a:prstGeom prst="rect">
            <a:avLst/>
          </a:prstGeom>
          <a:noFill/>
        </p:spPr>
        <p:txBody>
          <a:bodyPr wrap="square">
            <a:spAutoFit/>
          </a:bodyPr>
          <a:lstStyle/>
          <a:p>
            <a:pPr algn="just" hangingPunct="0">
              <a:lnSpc>
                <a:spcPct val="150000"/>
              </a:lnSpc>
            </a:pP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How big is Beijing?</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65619841-550D-FC94-0CEC-E98B1B7CB4D9}"/>
              </a:ext>
            </a:extLst>
          </p:cNvPr>
          <p:cNvSpPr txBox="1"/>
          <p:nvPr/>
        </p:nvSpPr>
        <p:spPr>
          <a:xfrm>
            <a:off x="972174" y="1008649"/>
            <a:ext cx="44251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
        <p:nvSpPr>
          <p:cNvPr id="7" name="内容占位符 4">
            <a:extLst>
              <a:ext uri="{FF2B5EF4-FFF2-40B4-BE49-F238E27FC236}">
                <a16:creationId xmlns:a16="http://schemas.microsoft.com/office/drawing/2014/main" id="{B8965D59-A68B-0430-30C0-E9E977D40F8F}"/>
              </a:ext>
            </a:extLst>
          </p:cNvPr>
          <p:cNvSpPr txBox="1">
            <a:spLocks/>
          </p:cNvSpPr>
          <p:nvPr/>
        </p:nvSpPr>
        <p:spPr bwMode="auto">
          <a:xfrm>
            <a:off x="360854" y="3428826"/>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more than six thousand kilometres long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It’s very high</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It’s six metres long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9EFA28DB-C2D5-C464-7A17-7179F3A26BB3}"/>
              </a:ext>
            </a:extLst>
          </p:cNvPr>
          <p:cNvSpPr txBox="1"/>
          <p:nvPr/>
        </p:nvSpPr>
        <p:spPr>
          <a:xfrm>
            <a:off x="550590" y="5334203"/>
            <a:ext cx="6093068" cy="661207"/>
          </a:xfrm>
          <a:prstGeom prst="rect">
            <a:avLst/>
          </a:prstGeom>
          <a:noFill/>
        </p:spPr>
        <p:txBody>
          <a:bodyPr wrap="square">
            <a:spAutoFit/>
          </a:bodyPr>
          <a:lstStyle/>
          <a:p>
            <a:pPr algn="just" hangingPunct="0">
              <a:lnSpc>
                <a:spcPct val="150000"/>
              </a:lnSpc>
              <a:tabLst>
                <a:tab pos="7021195" algn="l"/>
              </a:tabLst>
            </a:pP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How long is the Changjiang River?</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文本框 8">
            <a:extLst>
              <a:ext uri="{FF2B5EF4-FFF2-40B4-BE49-F238E27FC236}">
                <a16:creationId xmlns:a16="http://schemas.microsoft.com/office/drawing/2014/main" id="{67E82263-8851-479F-9806-67BA309092CC}"/>
              </a:ext>
            </a:extLst>
          </p:cNvPr>
          <p:cNvSpPr txBox="1"/>
          <p:nvPr/>
        </p:nvSpPr>
        <p:spPr>
          <a:xfrm>
            <a:off x="956262" y="3554838"/>
            <a:ext cx="458424"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Tree>
    <p:extLst>
      <p:ext uri="{BB962C8B-B14F-4D97-AF65-F5344CB8AC3E}">
        <p14:creationId xmlns:p14="http://schemas.microsoft.com/office/powerpoint/2010/main" val="156326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5E002-45C4-D320-FFBB-0C57A1C0A62C}"/>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A9FFF7C6-0D4D-F0B2-6CFB-A9AFD3461C3B}"/>
              </a:ext>
            </a:extLst>
          </p:cNvPr>
          <p:cNvSpPr>
            <a:spLocks noGrp="1"/>
          </p:cNvSpPr>
          <p:nvPr>
            <p:ph idx="1"/>
          </p:nvPr>
        </p:nvSpPr>
        <p:spPr>
          <a:xfrm>
            <a:off x="360854" y="908720"/>
            <a:ext cx="11485848" cy="1949508"/>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in the east of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It’s in the northeast of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It’s in the south of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FBB56334-2E32-0C99-5821-0CE0CB40513C}"/>
              </a:ext>
            </a:extLst>
          </p:cNvPr>
          <p:cNvSpPr txBox="1"/>
          <p:nvPr/>
        </p:nvSpPr>
        <p:spPr>
          <a:xfrm>
            <a:off x="550590" y="2733370"/>
            <a:ext cx="6093068" cy="661207"/>
          </a:xfrm>
          <a:prstGeom prst="rect">
            <a:avLst/>
          </a:prstGeom>
          <a:noFill/>
        </p:spPr>
        <p:txBody>
          <a:bodyPr wrap="square">
            <a:spAutoFit/>
          </a:bodyPr>
          <a:lstStyle/>
          <a:p>
            <a:pPr algn="just" hangingPunct="0">
              <a:lnSpc>
                <a:spcPct val="150000"/>
              </a:lnSpc>
            </a:pP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Where is Harbin?</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424516B3-590C-CCFD-233D-E5D7FAEF4132}"/>
              </a:ext>
            </a:extLst>
          </p:cNvPr>
          <p:cNvSpPr txBox="1"/>
          <p:nvPr/>
        </p:nvSpPr>
        <p:spPr>
          <a:xfrm>
            <a:off x="973846" y="1041647"/>
            <a:ext cx="440840"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
        <p:nvSpPr>
          <p:cNvPr id="5" name="内容占位符 1">
            <a:extLst>
              <a:ext uri="{FF2B5EF4-FFF2-40B4-BE49-F238E27FC236}">
                <a16:creationId xmlns:a16="http://schemas.microsoft.com/office/drawing/2014/main" id="{31D405BF-F196-6DCE-CD97-3E2F2FCC2E2B}"/>
              </a:ext>
            </a:extLst>
          </p:cNvPr>
          <p:cNvSpPr txBox="1">
            <a:spLocks/>
          </p:cNvSpPr>
          <p:nvPr/>
        </p:nvSpPr>
        <p:spPr bwMode="auto">
          <a:xfrm>
            <a:off x="360854" y="3328114"/>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No, there isn’t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Yes, there isn’t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there are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D953D6DD-96E7-6507-DD2F-0C7A82A74B5F}"/>
              </a:ext>
            </a:extLst>
          </p:cNvPr>
          <p:cNvSpPr txBox="1"/>
          <p:nvPr/>
        </p:nvSpPr>
        <p:spPr>
          <a:xfrm>
            <a:off x="550590" y="5183410"/>
            <a:ext cx="6577063" cy="661207"/>
          </a:xfrm>
          <a:prstGeom prst="rect">
            <a:avLst/>
          </a:prstGeom>
          <a:noFill/>
        </p:spPr>
        <p:txBody>
          <a:bodyPr wrap="square">
            <a:spAutoFit/>
          </a:bodyPr>
          <a:lstStyle/>
          <a:p>
            <a:pPr algn="just" hangingPunct="0">
              <a:lnSpc>
                <a:spcPct val="150000"/>
              </a:lnSpc>
            </a:pPr>
            <a:r>
              <a:rPr lang="en-US" altLang="zh-CN" sz="2800" b="1">
                <a:solidFill>
                  <a:srgbClr val="ED028C"/>
                </a:solidFill>
                <a:effectLst/>
                <a:latin typeface="Times New Roman" panose="02020603050405020304" pitchFamily="18" charset="0"/>
                <a:ea typeface="宋体" panose="02010600030101010101" pitchFamily="2" charset="-122"/>
                <a:cs typeface="Times New Roman" panose="02020603050405020304" pitchFamily="18" charset="0"/>
              </a:rPr>
              <a:t>Are there any Chinatowns in New York?</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5F9CF7B2-C27F-1D90-A194-426F2105EDDC}"/>
              </a:ext>
            </a:extLst>
          </p:cNvPr>
          <p:cNvSpPr txBox="1"/>
          <p:nvPr/>
        </p:nvSpPr>
        <p:spPr>
          <a:xfrm>
            <a:off x="954590" y="3461040"/>
            <a:ext cx="532104"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Tree>
    <p:extLst>
      <p:ext uri="{BB962C8B-B14F-4D97-AF65-F5344CB8AC3E}">
        <p14:creationId xmlns:p14="http://schemas.microsoft.com/office/powerpoint/2010/main" val="50329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D9C9681-E41E-FF65-1CC2-4F172FDB1436}"/>
              </a:ext>
            </a:extLst>
          </p:cNvPr>
          <p:cNvSpPr>
            <a:spLocks noGrp="1"/>
          </p:cNvSpPr>
          <p:nvPr>
            <p:ph idx="1"/>
          </p:nvPr>
        </p:nvSpPr>
        <p:spPr>
          <a:xfrm>
            <a:off x="360854" y="764704"/>
            <a:ext cx="11485848" cy="738664"/>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根据你所听到的对话</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将人名与图片连线。</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a:extLst>
              <a:ext uri="{FF2B5EF4-FFF2-40B4-BE49-F238E27FC236}">
                <a16:creationId xmlns:a16="http://schemas.microsoft.com/office/drawing/2014/main" id="{249796F9-5195-9248-3FC4-37BC5973BE4C}"/>
              </a:ext>
            </a:extLst>
          </p:cNvPr>
          <p:cNvSpPr txBox="1">
            <a:spLocks/>
          </p:cNvSpPr>
          <p:nvPr/>
        </p:nvSpPr>
        <p:spPr bwMode="auto">
          <a:xfrm>
            <a:off x="360854" y="1396014"/>
            <a:ext cx="11485848" cy="4616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5645150" algn="l"/>
                <a:tab pos="9861550" algn="l"/>
              </a:tabLs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1. W</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Where’s the West Lake?</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645150" algn="l"/>
                <a:tab pos="9861550" algn="l"/>
              </a:tabLs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It’s in the east of China.Do you want to go there, Lingling?</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645150" algn="l"/>
                <a:tab pos="9861550" algn="l"/>
              </a:tabLs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Yes, I do.</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645150" algn="l"/>
                <a:tab pos="9861550" algn="l"/>
              </a:tabLs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2. W</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 are you doing, Sam?</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645150" algn="l"/>
                <a:tab pos="9861550" algn="l"/>
              </a:tabLs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I’m sending an email to my e</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friend.</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645150" algn="l"/>
                <a:tab pos="9861550" algn="l"/>
              </a:tabLs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Where is your e</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friend?</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5645150" algn="l"/>
                <a:tab pos="9861550" algn="l"/>
              </a:tabLs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He’s in the south of China</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p>
        </p:txBody>
      </p:sp>
    </p:spTree>
    <p:extLst>
      <p:ext uri="{BB962C8B-B14F-4D97-AF65-F5344CB8AC3E}">
        <p14:creationId xmlns:p14="http://schemas.microsoft.com/office/powerpoint/2010/main" val="33279303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3970318"/>
          </a:xfrm>
        </p:spPr>
        <p:txBody>
          <a:bodyPr/>
          <a:lstStyle/>
          <a:p>
            <a:pPr lvl="0" algn="l" hangingPunct="0">
              <a:spcBef>
                <a:spcPct val="0"/>
              </a:spcBef>
              <a:tabLst/>
            </a:pP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3. W</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Do you want to go to Chinatown, Daming?</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l" hangingPunct="0">
              <a:spcBef>
                <a:spcPct val="0"/>
              </a:spcBef>
              <a:tabLs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Yes, I do.</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l" hangingPunct="0">
              <a:spcBef>
                <a:spcPct val="0"/>
              </a:spcBef>
              <a:tabLst/>
            </a:pP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4. W</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 want to go to the Great Wall.What about you, Xiaoyong?</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l" hangingPunct="0">
              <a:spcBef>
                <a:spcPct val="0"/>
              </a:spcBef>
              <a:tabLs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Me too.</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l" hangingPunct="0">
              <a:spcBef>
                <a:spcPct val="0"/>
              </a:spcBef>
              <a:tabLst/>
            </a:pP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5. W</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Can you tell me more about Huangshan Mountain, John?</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l" hangingPunct="0">
              <a:spcBef>
                <a:spcPct val="0"/>
              </a:spcBef>
              <a:tabLs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It’s a famous mountain in Anhui.</a:t>
            </a:r>
            <a:endPar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139037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93C413-EC1B-2317-3D43-567139F695A8}"/>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C6C0510C-269D-46C7-C2C2-700694C8E592}"/>
              </a:ext>
            </a:extLst>
          </p:cNvPr>
          <p:cNvSpPr>
            <a:spLocks noGrp="1"/>
          </p:cNvSpPr>
          <p:nvPr>
            <p:ph idx="1"/>
          </p:nvPr>
        </p:nvSpPr>
        <p:spPr>
          <a:xfrm>
            <a:off x="360854" y="1340768"/>
            <a:ext cx="11485848" cy="3246530"/>
          </a:xfrm>
        </p:spPr>
        <p:txBody>
          <a:bodyPr/>
          <a:lstStyle/>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Lingling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Xiaoyong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John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2149475" algn="l"/>
                <a:tab pos="4214813"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2149475" algn="l"/>
                <a:tab pos="4214813"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2149475" algn="l"/>
                <a:tab pos="4214813"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	 C.		  D. 		       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ef204.jpg" descr="id:2147492315;FounderCES">
            <a:extLst>
              <a:ext uri="{FF2B5EF4-FFF2-40B4-BE49-F238E27FC236}">
                <a16:creationId xmlns:a16="http://schemas.microsoft.com/office/drawing/2014/main" id="{4A4969FA-C1EB-4392-46FA-6A4F16FD4A6F}"/>
              </a:ext>
            </a:extLst>
          </p:cNvPr>
          <p:cNvPicPr>
            <a:picLocks noChangeAspect="1"/>
          </p:cNvPicPr>
          <p:nvPr/>
        </p:nvPicPr>
        <p:blipFill>
          <a:blip r:embed="rId2"/>
          <a:stretch>
            <a:fillRect/>
          </a:stretch>
        </p:blipFill>
        <p:spPr>
          <a:xfrm>
            <a:off x="910630" y="3823258"/>
            <a:ext cx="1529080" cy="1718945"/>
          </a:xfrm>
          <a:prstGeom prst="rect">
            <a:avLst/>
          </a:prstGeom>
        </p:spPr>
      </p:pic>
      <p:pic>
        <p:nvPicPr>
          <p:cNvPr id="4" name="ef205.jpg" descr="id:2147492322;FounderCES">
            <a:extLst>
              <a:ext uri="{FF2B5EF4-FFF2-40B4-BE49-F238E27FC236}">
                <a16:creationId xmlns:a16="http://schemas.microsoft.com/office/drawing/2014/main" id="{BC36561A-E702-5D1C-109D-93D04EEFA4E8}"/>
              </a:ext>
            </a:extLst>
          </p:cNvPr>
          <p:cNvPicPr>
            <a:picLocks noChangeAspect="1"/>
          </p:cNvPicPr>
          <p:nvPr/>
        </p:nvPicPr>
        <p:blipFill>
          <a:blip r:embed="rId3"/>
          <a:stretch>
            <a:fillRect/>
          </a:stretch>
        </p:blipFill>
        <p:spPr>
          <a:xfrm>
            <a:off x="2989486" y="3823258"/>
            <a:ext cx="1677035" cy="1718945"/>
          </a:xfrm>
          <a:prstGeom prst="rect">
            <a:avLst/>
          </a:prstGeom>
        </p:spPr>
      </p:pic>
      <p:pic>
        <p:nvPicPr>
          <p:cNvPr id="5" name="ef206.jpg" descr="id:2147492329;FounderCES">
            <a:extLst>
              <a:ext uri="{FF2B5EF4-FFF2-40B4-BE49-F238E27FC236}">
                <a16:creationId xmlns:a16="http://schemas.microsoft.com/office/drawing/2014/main" id="{4ACDFEDC-0C8F-0AA1-58CB-942319AF3CAD}"/>
              </a:ext>
            </a:extLst>
          </p:cNvPr>
          <p:cNvPicPr>
            <a:picLocks noChangeAspect="1"/>
          </p:cNvPicPr>
          <p:nvPr/>
        </p:nvPicPr>
        <p:blipFill>
          <a:blip r:embed="rId4"/>
          <a:stretch>
            <a:fillRect/>
          </a:stretch>
        </p:blipFill>
        <p:spPr>
          <a:xfrm>
            <a:off x="5128680" y="3949334"/>
            <a:ext cx="1802241" cy="1103271"/>
          </a:xfrm>
          <a:prstGeom prst="rect">
            <a:avLst/>
          </a:prstGeom>
        </p:spPr>
      </p:pic>
      <p:pic>
        <p:nvPicPr>
          <p:cNvPr id="6" name="ef207.jpg" descr="id:2147492336;FounderCES">
            <a:extLst>
              <a:ext uri="{FF2B5EF4-FFF2-40B4-BE49-F238E27FC236}">
                <a16:creationId xmlns:a16="http://schemas.microsoft.com/office/drawing/2014/main" id="{AFF39712-90E5-42F6-FA86-5681F2E410D9}"/>
              </a:ext>
            </a:extLst>
          </p:cNvPr>
          <p:cNvPicPr>
            <a:picLocks noChangeAspect="1"/>
          </p:cNvPicPr>
          <p:nvPr/>
        </p:nvPicPr>
        <p:blipFill>
          <a:blip r:embed="rId5"/>
          <a:stretch>
            <a:fillRect/>
          </a:stretch>
        </p:blipFill>
        <p:spPr>
          <a:xfrm>
            <a:off x="7608806" y="3854638"/>
            <a:ext cx="1656184" cy="1656184"/>
          </a:xfrm>
          <a:prstGeom prst="rect">
            <a:avLst/>
          </a:prstGeom>
        </p:spPr>
      </p:pic>
      <p:pic>
        <p:nvPicPr>
          <p:cNvPr id="7" name="ef208.jpg" descr="id:2147492343;FounderCES">
            <a:extLst>
              <a:ext uri="{FF2B5EF4-FFF2-40B4-BE49-F238E27FC236}">
                <a16:creationId xmlns:a16="http://schemas.microsoft.com/office/drawing/2014/main" id="{004304E8-5280-58DA-7AE0-78EA3653C9D3}"/>
              </a:ext>
            </a:extLst>
          </p:cNvPr>
          <p:cNvPicPr>
            <a:picLocks noChangeAspect="1"/>
          </p:cNvPicPr>
          <p:nvPr/>
        </p:nvPicPr>
        <p:blipFill>
          <a:blip r:embed="rId6"/>
          <a:stretch>
            <a:fillRect/>
          </a:stretch>
        </p:blipFill>
        <p:spPr>
          <a:xfrm>
            <a:off x="9835617" y="4318068"/>
            <a:ext cx="1835976" cy="1224135"/>
          </a:xfrm>
          <a:prstGeom prst="rect">
            <a:avLst/>
          </a:prstGeom>
        </p:spPr>
      </p:pic>
      <p:cxnSp>
        <p:nvCxnSpPr>
          <p:cNvPr id="9" name="直接连接符 8">
            <a:extLst>
              <a:ext uri="{FF2B5EF4-FFF2-40B4-BE49-F238E27FC236}">
                <a16:creationId xmlns:a16="http://schemas.microsoft.com/office/drawing/2014/main" id="{55E2329D-8526-7900-52CF-2335500B2A19}"/>
              </a:ext>
            </a:extLst>
          </p:cNvPr>
          <p:cNvCxnSpPr>
            <a:cxnSpLocks/>
          </p:cNvCxnSpPr>
          <p:nvPr/>
        </p:nvCxnSpPr>
        <p:spPr>
          <a:xfrm>
            <a:off x="1270670" y="2023058"/>
            <a:ext cx="9289032" cy="21602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id="{C3709C1F-E9F9-7C59-F711-7F26671D6222}"/>
              </a:ext>
            </a:extLst>
          </p:cNvPr>
          <p:cNvCxnSpPr>
            <a:cxnSpLocks/>
          </p:cNvCxnSpPr>
          <p:nvPr/>
        </p:nvCxnSpPr>
        <p:spPr>
          <a:xfrm flipH="1">
            <a:off x="1846734" y="1954744"/>
            <a:ext cx="1424817" cy="178175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C39AF187-3FAC-0706-A26B-6BB8396F6A9B}"/>
              </a:ext>
            </a:extLst>
          </p:cNvPr>
          <p:cNvCxnSpPr>
            <a:cxnSpLocks/>
          </p:cNvCxnSpPr>
          <p:nvPr/>
        </p:nvCxnSpPr>
        <p:spPr>
          <a:xfrm>
            <a:off x="5548853" y="2023058"/>
            <a:ext cx="554925" cy="192627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id="{1A452777-ED1C-175A-F2B3-DB8742BCCA96}"/>
              </a:ext>
            </a:extLst>
          </p:cNvPr>
          <p:cNvCxnSpPr>
            <a:cxnSpLocks/>
          </p:cNvCxnSpPr>
          <p:nvPr/>
        </p:nvCxnSpPr>
        <p:spPr>
          <a:xfrm>
            <a:off x="7895406" y="2023058"/>
            <a:ext cx="288032" cy="183158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id="{18A2C5B7-D2D0-6FD6-B2D6-51176CACDF7A}"/>
              </a:ext>
            </a:extLst>
          </p:cNvPr>
          <p:cNvCxnSpPr>
            <a:cxnSpLocks/>
          </p:cNvCxnSpPr>
          <p:nvPr/>
        </p:nvCxnSpPr>
        <p:spPr>
          <a:xfrm flipH="1">
            <a:off x="3586550" y="2023058"/>
            <a:ext cx="6527218" cy="165618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068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8A07B69-BCCF-CE63-D158-5F10F1E519F1}"/>
              </a:ext>
            </a:extLst>
          </p:cNvPr>
          <p:cNvSpPr>
            <a:spLocks noGrp="1"/>
          </p:cNvSpPr>
          <p:nvPr>
            <p:ph idx="1"/>
          </p:nvPr>
        </p:nvSpPr>
        <p:spPr>
          <a:xfrm>
            <a:off x="360854" y="764704"/>
            <a:ext cx="11485848" cy="656846"/>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根据你所听到的短文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4">
            <a:extLst>
              <a:ext uri="{FF2B5EF4-FFF2-40B4-BE49-F238E27FC236}">
                <a16:creationId xmlns:a16="http://schemas.microsoft.com/office/drawing/2014/main" id="{65E6079F-E5A1-417A-3BB0-F357A80522C0}"/>
              </a:ext>
            </a:extLst>
          </p:cNvPr>
          <p:cNvSpPr txBox="1">
            <a:spLocks/>
          </p:cNvSpPr>
          <p:nvPr/>
        </p:nvSpPr>
        <p:spPr bwMode="auto">
          <a:xfrm>
            <a:off x="360854" y="1367144"/>
            <a:ext cx="11485848" cy="5185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I’m Lisa.I come from Canada.I want to visit China this summer.I know there are lots of beautiful places to visit in China.I want to visit the Great Wall.It’s in Beijing.It’s very long and old.I want to go to the Huangshan Mountain.It’s in Anhui.There are beautiful clouds, stones and trees in the Huangshan Mountain.I know the Guest</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Greeting Pine is very famous.I want to see it.My friends say Guilin is a beautiful city.It is in the south of China.I want to take a boat ride along the Li River.What should I do?I want to visit all these places.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20952777"/>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TotalTime>
  <Words>445</Words>
  <Application>Microsoft Office PowerPoint</Application>
  <PresentationFormat>自定义</PresentationFormat>
  <Paragraphs>86</Paragraphs>
  <Slides>12</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12</vt:i4>
      </vt:variant>
    </vt:vector>
  </HeadingPairs>
  <TitlesOfParts>
    <vt:vector size="19"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word</cp:lastModifiedBy>
  <cp:revision>371</cp:revision>
  <dcterms:created xsi:type="dcterms:W3CDTF">2020-11-06T05:24:00Z</dcterms:created>
  <dcterms:modified xsi:type="dcterms:W3CDTF">2025-06-10T02:18:57Z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